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notesMasterIdLst>
    <p:notesMasterId r:id="rId10"/>
  </p:notesMasterIdLst>
  <p:sldIdLst>
    <p:sldId id="256" r:id="rId2"/>
    <p:sldId id="263" r:id="rId3"/>
    <p:sldId id="260" r:id="rId4"/>
    <p:sldId id="258" r:id="rId5"/>
    <p:sldId id="261" r:id="rId6"/>
    <p:sldId id="257" r:id="rId7"/>
    <p:sldId id="259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5EFA6-626C-458C-B519-F1CAD150F624}" type="datetimeFigureOut">
              <a:rPr lang="it-IT" smtClean="0"/>
              <a:t>24/9/2014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A0C5A-7D42-4ADC-AFFC-FBCF6359AD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74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A0C5A-7D42-4ADC-AFFC-FBCF6359ADC2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67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B6ABE4A-4DBC-4A6C-967D-6CFBF8682E18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23D-3A67-400D-9B33-4675CA9DD44C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6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EBF13-EAE2-47AA-8953-A5D233912066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5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FB48-757F-4394-BD39-342678E53A40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1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E0D1-9960-4816-8093-296A5B47CA90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4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BC63-3164-4582-8AF2-421388655F44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72FC-8A90-4342-A97C-20886285ABEC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9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DF84-BDE9-4A8C-9C77-3AE3E587EE4B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1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54F3-715D-495D-ACFD-E703795E1127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3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BBBE5-5AD1-4D10-8CCB-DA42A90E1BF5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2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7B66C-C31B-4AF8-A5C2-AE9EDF8F79A8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5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2B0AE5-3D01-4F42-BE02-8A0DDABB6909}" type="datetime1">
              <a:rPr lang="en-US" smtClean="0"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3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\</a:t>
            </a:r>
            <a:endParaRPr lang="it-IT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TRADITIONAL RECOGNITION APPROACH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138082" y="2286000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Input data</a:t>
            </a:r>
            <a:endParaRPr lang="it-IT" dirty="0"/>
          </a:p>
        </p:txBody>
      </p:sp>
      <p:sp>
        <p:nvSpPr>
          <p:cNvPr id="7" name="Rounded Rectangle 6"/>
          <p:cNvSpPr/>
          <p:nvPr/>
        </p:nvSpPr>
        <p:spPr>
          <a:xfrm>
            <a:off x="4805082" y="2285999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Feature</a:t>
            </a:r>
            <a:r>
              <a:rPr lang="it-IT" dirty="0" smtClean="0"/>
              <a:t> </a:t>
            </a:r>
            <a:r>
              <a:rPr lang="it-IT" dirty="0" err="1" smtClean="0"/>
              <a:t>representation</a:t>
            </a:r>
            <a:endParaRPr lang="it-IT" dirty="0"/>
          </a:p>
        </p:txBody>
      </p:sp>
      <p:sp>
        <p:nvSpPr>
          <p:cNvPr id="8" name="Rounded Rectangle 7"/>
          <p:cNvSpPr/>
          <p:nvPr/>
        </p:nvSpPr>
        <p:spPr>
          <a:xfrm>
            <a:off x="7472082" y="2285998"/>
            <a:ext cx="2070847" cy="1062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Learning </a:t>
            </a:r>
            <a:r>
              <a:rPr lang="it-IT" dirty="0" err="1" smtClean="0"/>
              <a:t>algorithm</a:t>
            </a:r>
            <a:endParaRPr lang="it-IT" dirty="0"/>
          </a:p>
        </p:txBody>
      </p:sp>
      <p:sp>
        <p:nvSpPr>
          <p:cNvPr id="9" name="Right Arrow 8"/>
          <p:cNvSpPr/>
          <p:nvPr/>
        </p:nvSpPr>
        <p:spPr>
          <a:xfrm>
            <a:off x="4298576" y="2628897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ight Arrow 9"/>
          <p:cNvSpPr/>
          <p:nvPr/>
        </p:nvSpPr>
        <p:spPr>
          <a:xfrm>
            <a:off x="6965576" y="2628897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2177878" y="5305127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Frame </a:t>
            </a:r>
            <a:r>
              <a:rPr lang="it-IT" dirty="0" err="1" smtClean="0"/>
              <a:t>sequence</a:t>
            </a:r>
            <a:endParaRPr lang="it-IT" dirty="0"/>
          </a:p>
        </p:txBody>
      </p:sp>
      <p:sp>
        <p:nvSpPr>
          <p:cNvPr id="12" name="TextBox 11"/>
          <p:cNvSpPr txBox="1"/>
          <p:nvPr/>
        </p:nvSpPr>
        <p:spPr>
          <a:xfrm>
            <a:off x="4597828" y="5028128"/>
            <a:ext cx="2485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BoW</a:t>
            </a:r>
            <a:r>
              <a:rPr lang="it-IT" dirty="0" smtClean="0"/>
              <a:t> of </a:t>
            </a:r>
            <a:r>
              <a:rPr lang="it-IT" dirty="0" err="1" smtClean="0"/>
              <a:t>Spatio-temporal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features</a:t>
            </a:r>
            <a:r>
              <a:rPr lang="it-IT" dirty="0" smtClean="0"/>
              <a:t> </a:t>
            </a:r>
            <a:r>
              <a:rPr lang="it-IT" dirty="0" err="1" smtClean="0"/>
              <a:t>extracted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around</a:t>
            </a:r>
            <a:r>
              <a:rPr lang="it-IT" dirty="0" smtClean="0"/>
              <a:t> </a:t>
            </a:r>
            <a:r>
              <a:rPr lang="it-IT" dirty="0" err="1" smtClean="0"/>
              <a:t>trajectories</a:t>
            </a:r>
            <a:endParaRPr lang="it-IT" dirty="0"/>
          </a:p>
        </p:txBody>
      </p:sp>
      <p:sp>
        <p:nvSpPr>
          <p:cNvPr id="13" name="TextBox 12"/>
          <p:cNvSpPr txBox="1"/>
          <p:nvPr/>
        </p:nvSpPr>
        <p:spPr>
          <a:xfrm>
            <a:off x="7798816" y="5028128"/>
            <a:ext cx="1417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smtClean="0"/>
              <a:t>Linear SVM</a:t>
            </a:r>
            <a:br>
              <a:rPr lang="it-IT" dirty="0" smtClean="0"/>
            </a:br>
            <a:r>
              <a:rPr lang="it-IT" dirty="0" smtClean="0"/>
              <a:t>or</a:t>
            </a:r>
            <a:br>
              <a:rPr lang="it-IT" dirty="0" smtClean="0"/>
            </a:br>
            <a:r>
              <a:rPr lang="it-IT" dirty="0" err="1" smtClean="0"/>
              <a:t>Struct</a:t>
            </a:r>
            <a:r>
              <a:rPr lang="it-IT" dirty="0" smtClean="0"/>
              <a:t> SVM</a:t>
            </a:r>
            <a:endParaRPr lang="it-IT" dirty="0"/>
          </a:p>
        </p:txBody>
      </p:sp>
      <p:sp>
        <p:nvSpPr>
          <p:cNvPr id="14" name="Right Arrow 13"/>
          <p:cNvSpPr/>
          <p:nvPr/>
        </p:nvSpPr>
        <p:spPr>
          <a:xfrm>
            <a:off x="4243459" y="5297941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ight Arrow 14"/>
          <p:cNvSpPr/>
          <p:nvPr/>
        </p:nvSpPr>
        <p:spPr>
          <a:xfrm>
            <a:off x="7211824" y="5305127"/>
            <a:ext cx="416859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21" y="3788233"/>
            <a:ext cx="1376363" cy="774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01" y="3894737"/>
            <a:ext cx="1376363" cy="7742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06" y="4074792"/>
            <a:ext cx="1376363" cy="774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83" y="3711093"/>
            <a:ext cx="1663673" cy="9358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62988" t="42463" r="17479" b="27573"/>
          <a:stretch/>
        </p:blipFill>
        <p:spPr>
          <a:xfrm>
            <a:off x="5019491" y="3543462"/>
            <a:ext cx="1583013" cy="13652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3617" y="3851766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13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109386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Cambridge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Gesture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DB</a:t>
            </a:r>
            <a:b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Interactive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Museum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samples per class for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4" y="1761868"/>
            <a:ext cx="4324316" cy="1313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62" y="3388040"/>
            <a:ext cx="3499338" cy="16828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4128" y="5473005"/>
            <a:ext cx="9720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[2] T.-K.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Kim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and R. Cipolla.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Canonical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of video volume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tensors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categorization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 Trans. PAMI, 2009</a:t>
            </a:r>
            <a:b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[3] Y. M. Lui, J. R.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Beveridge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and M. Kirby. Action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manifolds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Proc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 of CVPR, 2010</a:t>
            </a:r>
            <a:b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[4] Y. M. Lui and J. R.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Beveridge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Tangent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bundle for human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proc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 of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Face &amp;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Gesture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and Workshops, 2011</a:t>
            </a:r>
            <a:b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[5] A.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Sanin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C. Sanderson, M. T.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Harandi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, and B. C.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Lovell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Spatio-temporal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covariance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descriptors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gesture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Proc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. of Workshop on Applications of Computer Vision, 2013.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SEQUENTIAL VERSION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7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IMPLEMENTATION</a:t>
            </a:r>
            <a:endParaRPr lang="it-I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66" y="2084832"/>
            <a:ext cx="4094153" cy="167355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4129" y="2286000"/>
            <a:ext cx="4860036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implemented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Odroid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board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Big.LITTLE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hosting Cortex-A15 and Cortex-A7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CPUs</a:t>
            </a:r>
            <a:endParaRPr lang="it-IT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Custom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pack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~2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fps</a:t>
            </a:r>
            <a:endParaRPr lang="it-IT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added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low-level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and Neon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Intrinsics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) and multi-threading with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OpenMP</a:t>
            </a:r>
            <a:endParaRPr lang="it-IT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Runs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~10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fps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odroid-XU_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66" y="4052882"/>
            <a:ext cx="4117486" cy="241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4860036" cy="402336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Personal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cultural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heritage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Ask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information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monuments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artworks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Artwork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GPS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localization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Headphones</a:t>
            </a:r>
            <a:endParaRPr lang="it-IT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HCIs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gestures</a:t>
            </a:r>
            <a:endParaRPr lang="it-IT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Gesture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enterely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performed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board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wirelessly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with a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projector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(MPI +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endParaRPr lang="it-IT" dirty="0" smtClean="0"/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43" y="1575933"/>
            <a:ext cx="4886090" cy="1950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85" y="3564304"/>
            <a:ext cx="3690248" cy="1566645"/>
          </a:xfrm>
          <a:prstGeom prst="rect">
            <a:avLst/>
          </a:prstGeom>
        </p:spPr>
      </p:pic>
      <p:pic>
        <p:nvPicPr>
          <p:cNvPr id="4" name="EgoVision_HC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1279" y="2070015"/>
            <a:ext cx="4079999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PUBLICATIONS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426954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Currently under review: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Gesture Recognition using Wearable Vision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Sensors to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Visitors’ Museum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Experiences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. Baraldi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Cucchiara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accepted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mandatory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modifications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to IEEE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Journal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Interacting with Art: Ego-vision for Enriched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Cultural Experience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L. Baraldi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, S. Alletto, G. Serra, R.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Cucchiara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submitted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to Machine Vision and Applications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Conference papers: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Gesture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Recognition in Ego-Centric Videos using Dense Trajectories and Hand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L. Baraldi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Cucchiara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IEEE Computer Vision and Pattern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(CVPR) Embedded Vision Workshop (EVW), 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 Segmentation and Gesture Recognition 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EGO-Vision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G. Serra, M.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Camurri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L. Baraldi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M. Benedetti, R.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Cucchiara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 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. of ACM Multimedia International Workshop on Interactive Multimedia on Mobile and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Portable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(IMMPD), 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it-I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45920" y="3061702"/>
            <a:ext cx="9720263" cy="1498600"/>
          </a:xfrm>
        </p:spPr>
        <p:txBody>
          <a:bodyPr/>
          <a:lstStyle/>
          <a:p>
            <a:r>
              <a:rPr lang="it-IT" dirty="0" smtClean="0"/>
              <a:t>THANKS!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c|c|c|}&#10;\hline&#10;Method     &amp; Set1  &amp; Set2  &amp; Set3  &amp; Set4   &amp; Overall \\&#10;\hline&#10;\hline&#10;TCCA [2]  &amp; 0.81  &amp; 0.81  &amp; 0.78  &amp; 0.86  &amp; 0.82 \\&#10;PM [3]   &amp; 0.89  &amp; 0.86  &amp; 0.89  &amp; 0.87  &amp; 0.88  \\&#10;TB [4]   &amp; \textbf{0.93} &amp; 0.88  &amp; 0.90  &amp; 0.91  &amp; 0.91 \\&#10;Cov3D [5]  &amp; 0.92  &amp;\textbf{0.94} &amp; 0.94  &amp; 0.93  &amp; 0.93 \\&#10;\textbf{\textcolor{blue}{Our method}}   &amp; \textcolor{blue}{0.92}  &amp; \textcolor{blue}{0.93}  &amp; \textbf{\textcolor{blue}{0.97}} &amp; \textbf{\textcolor{blue}{0.95}} &amp; \textbf{\textcolor{blue}{0.94}} \\&#10;\hline&#10;\end{tabular}&#10;\end{center}&#10;\end{table}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renewcommand{\arraystretch}{1.3}&#10;\centering&#10;\begin{tabular}{|l|c|c|}&#10;\hline&#10;User       &amp; No segmentation &amp; With segmentation  \\&#10;\hline&#10;\hline&#10;Subject 1        &amp; 0.91   &amp; \textbf{0.95} \\&#10;Subject 2        &amp; 0.87   &amp; \textbf{0.87} \\&#10;Subject 3        &amp; 0.92  &amp; \textbf{0.95}\\&#10;Subject 4       &amp; \textbf{0.96} &amp; 0.94 \\&#10;Subject 5       &amp; 0.91  &amp; \textbf{0.96} \\&#10;\hline&#10;\textcolor{blue}{Average}      &amp;  \textcolor{blue}{0.91} &amp; \textbf{\textcolor{blue}{0.93}}  \\&#10;\hline&#10;\end{tabular}&#10;\end{center}&#10;\end{table}&#10;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6120</TotalTime>
  <Words>182</Words>
  <Application>Microsoft Office PowerPoint</Application>
  <PresentationFormat>Widescreen</PresentationFormat>
  <Paragraphs>47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\</vt:lpstr>
      <vt:lpstr>THE TRADITIONAL RECOGNITION APPROACH</vt:lpstr>
      <vt:lpstr>EXPERIMENTAL EVALUATION</vt:lpstr>
      <vt:lpstr>A SEQUENTIAL VERSION</vt:lpstr>
      <vt:lpstr>IMPLEMENTATION</vt:lpstr>
      <vt:lpstr>Applications</vt:lpstr>
      <vt:lpstr>PUBLICATIONS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Baraldi</dc:creator>
  <cp:lastModifiedBy>Lorenzo Baraldi</cp:lastModifiedBy>
  <cp:revision>13</cp:revision>
  <dcterms:created xsi:type="dcterms:W3CDTF">2014-09-19T14:08:32Z</dcterms:created>
  <dcterms:modified xsi:type="dcterms:W3CDTF">2014-09-24T12:47:49Z</dcterms:modified>
</cp:coreProperties>
</file>